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61" r:id="rId3"/>
    <p:sldId id="259" r:id="rId4"/>
    <p:sldId id="285" r:id="rId5"/>
    <p:sldId id="286" r:id="rId6"/>
    <p:sldId id="287" r:id="rId7"/>
    <p:sldId id="304" r:id="rId8"/>
    <p:sldId id="305" r:id="rId9"/>
    <p:sldId id="324" r:id="rId10"/>
    <p:sldId id="325" r:id="rId11"/>
    <p:sldId id="309" r:id="rId12"/>
    <p:sldId id="310" r:id="rId13"/>
    <p:sldId id="311" r:id="rId14"/>
    <p:sldId id="290" r:id="rId15"/>
    <p:sldId id="312" r:id="rId16"/>
    <p:sldId id="301" r:id="rId17"/>
    <p:sldId id="291" r:id="rId18"/>
    <p:sldId id="302" r:id="rId19"/>
    <p:sldId id="313" r:id="rId20"/>
    <p:sldId id="297" r:id="rId21"/>
    <p:sldId id="298" r:id="rId22"/>
    <p:sldId id="306" r:id="rId23"/>
    <p:sldId id="307" r:id="rId24"/>
    <p:sldId id="323" r:id="rId25"/>
    <p:sldId id="299" r:id="rId26"/>
  </p:sldIdLst>
  <p:sldSz cx="9144000" cy="5143500" type="screen16x9"/>
  <p:notesSz cx="6858000" cy="9144000"/>
  <p:embeddedFontLst>
    <p:embeddedFont>
      <p:font typeface="Lato Light" panose="020F0302020204030203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 Black" panose="020B060402020202020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95455F-198B-42C5-81CF-AED617D49399}">
  <a:tblStyle styleId="{4295455F-198B-42C5-81CF-AED617D493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0728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86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4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87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7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12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76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4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9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5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40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1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5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54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4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1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05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43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2656" y="1423414"/>
            <a:ext cx="9155849" cy="3718952"/>
            <a:chOff x="1669785" y="210240"/>
            <a:chExt cx="3861435" cy="1568450"/>
          </a:xfrm>
        </p:grpSpPr>
        <p:sp>
          <p:nvSpPr>
            <p:cNvPr id="12" name="Google Shape;12;p2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4" y="2916528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4" y="1925587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518" y="3412751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12688" y="3585323"/>
            <a:ext cx="9155849" cy="1557000"/>
            <a:chOff x="1669785" y="210240"/>
            <a:chExt cx="3861435" cy="1568450"/>
          </a:xfrm>
        </p:grpSpPr>
        <p:sp>
          <p:nvSpPr>
            <p:cNvPr id="74" name="Google Shape;74;p11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iddharthm1698/ddos-botnet-attack-on-iot-devic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solarmainframe/ids-intrusion-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167739X1832768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DDoS Botnet Attack Detection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Dataset statistics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2876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dirty="0"/>
              <a:t>Dataset 1</a:t>
            </a:r>
          </a:p>
          <a:p>
            <a:pPr lvl="1"/>
            <a:r>
              <a:rPr lang="en-US" sz="2000" dirty="0"/>
              <a:t>47 columns</a:t>
            </a:r>
          </a:p>
          <a:p>
            <a:pPr lvl="1"/>
            <a:r>
              <a:rPr lang="en-US" sz="2000" dirty="0"/>
              <a:t>1927107 rows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Dataset 2</a:t>
            </a:r>
          </a:p>
          <a:p>
            <a:pPr lvl="1"/>
            <a:r>
              <a:rPr lang="en-US" sz="2000" dirty="0"/>
              <a:t>80 columns</a:t>
            </a:r>
          </a:p>
          <a:p>
            <a:pPr lvl="1"/>
            <a:r>
              <a:rPr lang="en-US" sz="2000" dirty="0"/>
              <a:t>1048575 rows</a:t>
            </a:r>
          </a:p>
          <a:p>
            <a:endParaRPr lang="en-US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P1. General data statistics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30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9DB83D-8039-403B-ABEC-1B69CCDAD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6C81A0-0B54-4AEA-B75A-6E1A7B95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3" y="357818"/>
            <a:ext cx="5399853" cy="4392033"/>
          </a:xfrm>
          <a:prstGeom prst="rect">
            <a:avLst/>
          </a:prstGeom>
        </p:spPr>
      </p:pic>
      <p:sp>
        <p:nvSpPr>
          <p:cNvPr id="5" name="Google Shape;116;p17"/>
          <p:cNvSpPr txBox="1">
            <a:spLocks noGrp="1"/>
          </p:cNvSpPr>
          <p:nvPr>
            <p:ph type="title"/>
          </p:nvPr>
        </p:nvSpPr>
        <p:spPr>
          <a:xfrm>
            <a:off x="70957" y="4749851"/>
            <a:ext cx="4232911" cy="3208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P1. General data statistics</a:t>
            </a:r>
            <a:endParaRPr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9ECB04-21CB-4C90-938E-AB70472C3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AE2134-EDA8-428A-9A20-37F9C548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9" y="889675"/>
            <a:ext cx="7329376" cy="3366497"/>
          </a:xfrm>
          <a:prstGeom prst="rect">
            <a:avLst/>
          </a:prstGeom>
        </p:spPr>
      </p:pic>
      <p:sp>
        <p:nvSpPr>
          <p:cNvPr id="5" name="Google Shape;116;p17"/>
          <p:cNvSpPr txBox="1">
            <a:spLocks noGrp="1"/>
          </p:cNvSpPr>
          <p:nvPr>
            <p:ph type="title"/>
          </p:nvPr>
        </p:nvSpPr>
        <p:spPr>
          <a:xfrm>
            <a:off x="70957" y="4749851"/>
            <a:ext cx="4232911" cy="3208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P1. General data statistics</a:t>
            </a:r>
            <a:endParaRPr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85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5D18CE-6480-4E23-B447-8E314A0B0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some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01408A-DFE4-4BC4-961E-B150B892F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50" y="1582775"/>
            <a:ext cx="6034500" cy="3043200"/>
          </a:xfrm>
        </p:spPr>
        <p:txBody>
          <a:bodyPr/>
          <a:lstStyle/>
          <a:p>
            <a:pPr marL="76200" indent="0">
              <a:buNone/>
            </a:pPr>
            <a:r>
              <a:rPr lang="en-US" sz="2400" dirty="0"/>
              <a:t>Removing useless columns such as:</a:t>
            </a:r>
          </a:p>
          <a:p>
            <a:pPr lvl="1"/>
            <a:r>
              <a:rPr lang="en-US" dirty="0"/>
              <a:t>Unnamed, </a:t>
            </a:r>
            <a:r>
              <a:rPr lang="en-US" dirty="0" err="1"/>
              <a:t>pkSeqID</a:t>
            </a:r>
            <a:endParaRPr lang="en-US" dirty="0"/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Removing irrelevant and duplicate columns:</a:t>
            </a:r>
          </a:p>
          <a:p>
            <a:pPr lvl="1"/>
            <a:r>
              <a:rPr lang="en-US" dirty="0" err="1"/>
              <a:t>saddr</a:t>
            </a:r>
            <a:r>
              <a:rPr lang="en-US" dirty="0"/>
              <a:t>, </a:t>
            </a:r>
            <a:r>
              <a:rPr lang="en-US" dirty="0" err="1"/>
              <a:t>daddr</a:t>
            </a:r>
            <a:r>
              <a:rPr lang="en-US" dirty="0"/>
              <a:t>, </a:t>
            </a:r>
            <a:r>
              <a:rPr lang="en-US" dirty="0" err="1"/>
              <a:t>flgs</a:t>
            </a:r>
            <a:r>
              <a:rPr lang="en-US" dirty="0"/>
              <a:t>-numbers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82EB5C-5CD0-446D-AB84-237CE7C33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06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Categorical columns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Converting categorical variables into dummy variables:</a:t>
            </a:r>
          </a:p>
          <a:p>
            <a:r>
              <a:rPr lang="en-US" sz="2000" dirty="0"/>
              <a:t>subcategory</a:t>
            </a:r>
          </a:p>
          <a:p>
            <a:r>
              <a:rPr lang="en-US" sz="2000" dirty="0"/>
              <a:t>flgs</a:t>
            </a:r>
          </a:p>
          <a:p>
            <a:pPr marL="76200" indent="0">
              <a:buNone/>
            </a:pPr>
            <a:endParaRPr lang="en-US" sz="2000" dirty="0"/>
          </a:p>
          <a:p>
            <a:pPr marL="76200" indent="0">
              <a:buNone/>
            </a:pPr>
            <a:r>
              <a:rPr lang="en-US" sz="2000" dirty="0"/>
              <a:t>In the second dataset, data is already encoded.</a:t>
            </a:r>
          </a:p>
          <a:p>
            <a:pPr lvl="0"/>
            <a:endParaRPr lang="en-US" sz="2000" dirty="0"/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6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D3457B-DB96-41AF-A1EE-25D9BD36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50" y="1055425"/>
            <a:ext cx="6034500" cy="7443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790896-B059-4B51-A607-B146FCD7CB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3CEF06-E9DA-485D-89D9-C89F9617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6" y="694394"/>
            <a:ext cx="5698799" cy="4274099"/>
          </a:xfrm>
          <a:prstGeom prst="rect">
            <a:avLst/>
          </a:prstGeom>
        </p:spPr>
      </p:pic>
      <p:sp>
        <p:nvSpPr>
          <p:cNvPr id="8" name="Google Shape;160;p21">
            <a:extLst>
              <a:ext uri="{FF2B5EF4-FFF2-40B4-BE49-F238E27FC236}">
                <a16:creationId xmlns:a16="http://schemas.microsoft.com/office/drawing/2014/main" xmlns="" id="{8C92CECF-7174-455D-97A7-10E4D6BA532B}"/>
              </a:ext>
            </a:extLst>
          </p:cNvPr>
          <p:cNvSpPr txBox="1">
            <a:spLocks/>
          </p:cNvSpPr>
          <p:nvPr/>
        </p:nvSpPr>
        <p:spPr>
          <a:xfrm>
            <a:off x="737850" y="2038055"/>
            <a:ext cx="2259732" cy="12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500" dirty="0">
                <a:latin typeface="Lato" panose="020B0604020202020204" charset="0"/>
              </a:rPr>
              <a:t>Check out correlation within columns using heatmap</a:t>
            </a:r>
          </a:p>
          <a:p>
            <a:r>
              <a:rPr lang="en-US" sz="1500" dirty="0">
                <a:latin typeface="Lato" panose="020B0604020202020204" charset="0"/>
              </a:rPr>
              <a:t>Drop columns with correlation more that 95</a:t>
            </a:r>
          </a:p>
        </p:txBody>
      </p:sp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28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7"/>
          <a:stretch/>
        </p:blipFill>
        <p:spPr>
          <a:xfrm>
            <a:off x="2733431" y="811271"/>
            <a:ext cx="4666830" cy="3780526"/>
          </a:xfrm>
          <a:prstGeom prst="rect">
            <a:avLst/>
          </a:prstGeom>
        </p:spPr>
      </p:pic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7850" y="1340661"/>
            <a:ext cx="2259732" cy="4545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Google Shape;160;p21"/>
          <p:cNvSpPr txBox="1">
            <a:spLocks/>
          </p:cNvSpPr>
          <p:nvPr/>
        </p:nvSpPr>
        <p:spPr>
          <a:xfrm>
            <a:off x="737850" y="2059104"/>
            <a:ext cx="2259732" cy="128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500" dirty="0">
                <a:latin typeface="Lato" panose="020B0604020202020204" charset="0"/>
              </a:rPr>
              <a:t>Same process in Dataset 2</a:t>
            </a:r>
          </a:p>
        </p:txBody>
      </p:sp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5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Resampling (Dataset 1)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12812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Check out distribution of target column</a:t>
            </a:r>
          </a:p>
          <a:p>
            <a:pPr lvl="0"/>
            <a:r>
              <a:rPr lang="en-US" sz="2000" dirty="0"/>
              <a:t>477 Benign</a:t>
            </a:r>
          </a:p>
          <a:p>
            <a:pPr lvl="0"/>
            <a:r>
              <a:rPr lang="en-US" sz="2000" dirty="0"/>
              <a:t>1926624 Malicious</a:t>
            </a:r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473" y="2571750"/>
            <a:ext cx="3191320" cy="127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766E01-914A-41B2-9E19-CEC9AD0A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0" y="2855985"/>
            <a:ext cx="2495898" cy="857370"/>
          </a:xfrm>
          <a:prstGeom prst="rect">
            <a:avLst/>
          </a:prstGeom>
        </p:spPr>
      </p:pic>
      <p:sp>
        <p:nvSpPr>
          <p:cNvPr id="7" name="Google Shape;117;p17">
            <a:extLst>
              <a:ext uri="{FF2B5EF4-FFF2-40B4-BE49-F238E27FC236}">
                <a16:creationId xmlns:a16="http://schemas.microsoft.com/office/drawing/2014/main" xmlns="" id="{B384152A-2664-4041-B037-C17D8B17A72F}"/>
              </a:ext>
            </a:extLst>
          </p:cNvPr>
          <p:cNvSpPr txBox="1">
            <a:spLocks/>
          </p:cNvSpPr>
          <p:nvPr/>
        </p:nvSpPr>
        <p:spPr>
          <a:xfrm>
            <a:off x="737850" y="3812390"/>
            <a:ext cx="6034500" cy="805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lvl="0">
              <a:spcBef>
                <a:spcPts val="50"/>
              </a:spcBef>
            </a:pPr>
            <a:r>
              <a:rPr lang="en-US" sz="1400" dirty="0"/>
              <a:t>P = 0.3</a:t>
            </a:r>
          </a:p>
          <a:p>
            <a:pPr lvl="0">
              <a:spcBef>
                <a:spcPts val="50"/>
              </a:spcBef>
            </a:pPr>
            <a:r>
              <a:rPr lang="en-US" sz="1400" dirty="0"/>
              <a:t>rare = 477</a:t>
            </a:r>
          </a:p>
          <a:p>
            <a:pPr>
              <a:spcBef>
                <a:spcPts val="50"/>
              </a:spcBef>
            </a:pPr>
            <a:r>
              <a:rPr lang="en-US" sz="1400" dirty="0"/>
              <a:t>records = 1927101</a:t>
            </a:r>
          </a:p>
        </p:txBody>
      </p:sp>
      <p:sp>
        <p:nvSpPr>
          <p:cNvPr id="8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743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Resampling (Dataset 2)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16121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Check out distribution of target column</a:t>
            </a:r>
          </a:p>
          <a:p>
            <a:pPr lvl="0"/>
            <a:r>
              <a:rPr lang="en-US" sz="2000" dirty="0"/>
              <a:t>758334 Benign</a:t>
            </a:r>
          </a:p>
          <a:p>
            <a:pPr lvl="0"/>
            <a:r>
              <a:rPr lang="en-US" sz="2000" dirty="0"/>
              <a:t>286191 Malicious</a:t>
            </a:r>
          </a:p>
          <a:p>
            <a:pPr marL="76200" lvl="0" indent="0">
              <a:buNone/>
            </a:pPr>
            <a:r>
              <a:rPr lang="en-US" sz="1600" dirty="0"/>
              <a:t>No need of resampling for this dataset.</a:t>
            </a:r>
            <a:endParaRPr lang="en-US" sz="2000" dirty="0"/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42" y="3176076"/>
            <a:ext cx="2723822" cy="1135611"/>
          </a:xfrm>
          <a:prstGeom prst="rect">
            <a:avLst/>
          </a:prstGeom>
        </p:spPr>
      </p:pic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P2. EDA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0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E81E9-AA8B-4BC4-85E7-BADCB5687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849" y="1474955"/>
            <a:ext cx="6721729" cy="3043200"/>
          </a:xfrm>
        </p:spPr>
        <p:txBody>
          <a:bodyPr/>
          <a:lstStyle/>
          <a:p>
            <a:pPr lvl="0"/>
            <a:r>
              <a:rPr lang="en-US" sz="2000" dirty="0" smtClean="0"/>
              <a:t>The</a:t>
            </a:r>
            <a:r>
              <a:rPr lang="en-US" sz="2000" dirty="0" smtClean="0"/>
              <a:t>re </a:t>
            </a:r>
            <a:r>
              <a:rPr lang="en-US" sz="2000" dirty="0"/>
              <a:t>is no null value in both of the </a:t>
            </a:r>
            <a:r>
              <a:rPr lang="en-US" sz="2000" dirty="0" smtClean="0"/>
              <a:t>datasets</a:t>
            </a:r>
          </a:p>
          <a:p>
            <a:pPr lvl="0"/>
            <a:r>
              <a:rPr lang="en-US" sz="2000" dirty="0"/>
              <a:t>We normalize datasets with Min-Max </a:t>
            </a:r>
            <a:r>
              <a:rPr lang="en-US" sz="2000" dirty="0" smtClean="0"/>
              <a:t>Scaler</a:t>
            </a:r>
            <a:endParaRPr lang="en-US" sz="2000" dirty="0"/>
          </a:p>
          <a:p>
            <a:r>
              <a:rPr lang="en-US" sz="2000" dirty="0"/>
              <a:t>Dataset is split to train and test with the proportion of </a:t>
            </a:r>
            <a:r>
              <a:rPr lang="en-US" sz="2000" dirty="0" smtClean="0"/>
              <a:t>0.2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891E96-CAD7-466B-AB33-FD66F706F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P3. Data Preprocessing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/>
              <a:t>Preprocessing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-US" dirty="0"/>
              <a:t>Introduction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dirty="0"/>
              <a:t>Challenges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dirty="0"/>
              <a:t>Process steps</a:t>
            </a: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Models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2876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1800" dirty="0"/>
              <a:t>We have used Random Forest with 100 trees.</a:t>
            </a:r>
          </a:p>
          <a:p>
            <a:pPr marL="76200" lvl="0" indent="0">
              <a:buNone/>
            </a:pPr>
            <a:r>
              <a:rPr lang="en-US" sz="1800" dirty="0"/>
              <a:t>As builtin says, “Random forest is a flexible, easy to use machine learning algorithm that produces, even without hyper-parameter tuning, a great result most of the time”</a:t>
            </a:r>
          </a:p>
          <a:p>
            <a:pPr marL="76200" lvl="0" indent="0">
              <a:buNone/>
            </a:pPr>
            <a:r>
              <a:rPr lang="en-US" sz="1800" dirty="0"/>
              <a:t>Also it is great with high dimensional datasets and robust to outliers.</a:t>
            </a:r>
          </a:p>
          <a:p>
            <a:pPr marL="76200" lvl="0" indent="0">
              <a:buNone/>
            </a:pPr>
            <a:endParaRPr lang="en-US" sz="1800" dirty="0"/>
          </a:p>
          <a:p>
            <a:pPr marL="76200" lvl="0" indent="0">
              <a:buNone/>
            </a:pPr>
            <a:r>
              <a:rPr lang="en-US" sz="1800" dirty="0"/>
              <a:t>Also a Decision Tree is used because of it’s Interpretability.</a:t>
            </a: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P4. Model Architecture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57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Evaluation (Dataset 1)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355197"/>
            <a:ext cx="6034500" cy="9787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Evaluation using confusion matrix and classification report:</a:t>
            </a:r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17F4D0-4558-4E35-BB6E-40464684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2089147"/>
            <a:ext cx="5658155" cy="2660704"/>
          </a:xfrm>
          <a:prstGeom prst="rect">
            <a:avLst/>
          </a:prstGeom>
        </p:spPr>
      </p:pic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P5-6. Model Results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4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" b="6084"/>
          <a:stretch/>
        </p:blipFill>
        <p:spPr>
          <a:xfrm>
            <a:off x="2656391" y="1526473"/>
            <a:ext cx="4509528" cy="3420178"/>
          </a:xfrm>
          <a:prstGeom prst="rect">
            <a:avLst/>
          </a:prstGeom>
        </p:spPr>
      </p:pic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DecisionTree (</a:t>
            </a:r>
            <a:r>
              <a:rPr lang="en" dirty="0"/>
              <a:t>Dataset 1)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699"/>
            <a:ext cx="3167257" cy="7793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We also tried DecisionTree for this dataset:</a:t>
            </a:r>
          </a:p>
          <a:p>
            <a:pPr marL="76200" lvl="0" indent="0">
              <a:buNone/>
            </a:pPr>
            <a:endParaRPr lang="en-US" sz="2000" dirty="0"/>
          </a:p>
          <a:p>
            <a:pPr marL="76200" lvl="0" indent="0">
              <a:buNone/>
            </a:pPr>
            <a:r>
              <a:rPr lang="en-US" sz="2000" dirty="0"/>
              <a:t>The same results as </a:t>
            </a:r>
            <a:br>
              <a:rPr lang="en-US" sz="2000" dirty="0"/>
            </a:br>
            <a:r>
              <a:rPr lang="en-US" sz="2000" dirty="0"/>
              <a:t>random forest are </a:t>
            </a:r>
            <a:br>
              <a:rPr lang="en-US" sz="2000" dirty="0"/>
            </a:br>
            <a:r>
              <a:rPr lang="en-US" sz="2000" dirty="0"/>
              <a:t>obtained.</a:t>
            </a:r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P5-6. Model Results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34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Evaluation (Dataset 2)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9787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Evaluation For Dataset 2:</a:t>
            </a:r>
          </a:p>
          <a:p>
            <a:pPr marL="76200" lvl="0" indent="0">
              <a:buNone/>
            </a:pPr>
            <a:endParaRPr lang="en-US" sz="20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3CFBF6-9C5D-41E1-A2B9-660A056E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1" y="1973478"/>
            <a:ext cx="5980219" cy="2776373"/>
          </a:xfrm>
          <a:prstGeom prst="rect">
            <a:avLst/>
          </a:prstGeom>
        </p:spPr>
      </p:pic>
      <p:sp>
        <p:nvSpPr>
          <p:cNvPr id="6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P5-6. Model Results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47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2D1AC6-9FAF-4AE2-AFA6-EEC1FC75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725" y="1451625"/>
            <a:ext cx="6034500" cy="2616279"/>
          </a:xfrm>
        </p:spPr>
        <p:txBody>
          <a:bodyPr/>
          <a:lstStyle/>
          <a:p>
            <a:pPr marL="76200" indent="0">
              <a:buNone/>
            </a:pPr>
            <a:r>
              <a:rPr lang="en-US" sz="2000" dirty="0"/>
              <a:t>As the results </a:t>
            </a:r>
            <a:r>
              <a:rPr lang="en-US" sz="2000" dirty="0" smtClean="0"/>
              <a:t>shows, </a:t>
            </a:r>
            <a:r>
              <a:rPr lang="en-US" sz="2000" dirty="0"/>
              <a:t>the models are working great and there is no need to improve them.</a:t>
            </a:r>
          </a:p>
          <a:p>
            <a:pPr marL="76200" indent="0">
              <a:buNone/>
            </a:pPr>
            <a:endParaRPr lang="en-US" sz="2000" dirty="0"/>
          </a:p>
          <a:p>
            <a:pPr marL="76200" indent="0">
              <a:buNone/>
            </a:pPr>
            <a:r>
              <a:rPr lang="en-US" sz="2000" dirty="0"/>
              <a:t>We have used the same process which is taught during the lesson and as we see it works great on our subject.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7CCD69-3944-49F0-A60E-AE38D422F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116;p17"/>
          <p:cNvSpPr txBox="1">
            <a:spLocks/>
          </p:cNvSpPr>
          <p:nvPr/>
        </p:nvSpPr>
        <p:spPr>
          <a:xfrm>
            <a:off x="70957" y="4749851"/>
            <a:ext cx="4232911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P7-8. Improving models and conclusion</a:t>
            </a:r>
            <a:endParaRPr lang="en-US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/>
              <a:t>Improvements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7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ctrTitle" idx="4294967295"/>
          </p:nvPr>
        </p:nvSpPr>
        <p:spPr>
          <a:xfrm>
            <a:off x="1034300" y="758900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Thanks!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4294967295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Any questions?</a:t>
            </a:r>
            <a:endParaRPr dirty="0"/>
          </a:p>
        </p:txBody>
      </p:sp>
      <p:sp>
        <p:nvSpPr>
          <p:cNvPr id="321" name="Google Shape;321;p34"/>
          <p:cNvSpPr/>
          <p:nvPr/>
        </p:nvSpPr>
        <p:spPr>
          <a:xfrm>
            <a:off x="3975391" y="584305"/>
            <a:ext cx="1068077" cy="971530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lvl="0"/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Prevent DDoS Attacks from IOT-Devices by analyzing packets and detecting malicious ones</a:t>
            </a: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7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Datasets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49" y="1475700"/>
            <a:ext cx="6130463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We use two datasets (both in kaggle):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DDoS Botnet Attack on IOT Devices (2020-03-06)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IDS 2018 Intrusion (2018-03-02 version)</a:t>
            </a:r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r>
              <a:rPr lang="en-US" sz="1400" dirty="0">
                <a:hlinkClick r:id="rId3"/>
              </a:rPr>
              <a:t>https://www.kaggle.com/siddharthm1698/ddos-botnet-attack-on-iot-devices</a:t>
            </a:r>
            <a:endParaRPr lang="en-US" sz="1400" dirty="0"/>
          </a:p>
          <a:p>
            <a:pPr marL="76200" lvl="0" indent="0">
              <a:buNone/>
            </a:pPr>
            <a:r>
              <a:rPr lang="en-US" sz="1400" dirty="0">
                <a:solidFill>
                  <a:srgbClr val="FF0000"/>
                </a:solidFill>
                <a:hlinkClick r:id="rId4"/>
              </a:rPr>
              <a:t>https://www.kaggle.com/solarmainframe/ids-intrusion-csv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2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Related Works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49" y="1475700"/>
            <a:ext cx="6164839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>
              <a:buNone/>
            </a:pPr>
            <a:r>
              <a:rPr lang="en-US" sz="2000" dirty="0"/>
              <a:t>There is a paper based on the first dataset:</a:t>
            </a:r>
          </a:p>
          <a:p>
            <a:pPr marL="76200" lvl="0" indent="0">
              <a:buNone/>
            </a:pPr>
            <a:endParaRPr lang="en-US" sz="2000" dirty="0"/>
          </a:p>
          <a:p>
            <a:pPr marL="76200" lvl="0" indent="0">
              <a:buNone/>
            </a:pPr>
            <a:r>
              <a:rPr lang="en-US" sz="1800" dirty="0"/>
              <a:t>Towards the development of realistic botnet dataset in the Internet of Things for network forensic analytics: Bot-IoT dataset</a:t>
            </a:r>
          </a:p>
          <a:p>
            <a:pPr marL="76200" lvl="0" indent="0">
              <a:buNone/>
            </a:pPr>
            <a:endParaRPr lang="en-US" sz="1800" dirty="0"/>
          </a:p>
          <a:p>
            <a:pPr marL="76200" lvl="0" indent="0">
              <a:buNone/>
            </a:pPr>
            <a:r>
              <a:rPr lang="en-US" sz="1400" dirty="0">
                <a:hlinkClick r:id="rId3"/>
              </a:rPr>
              <a:t>https://www.sciencedirect.com/science/article/abs/pii/S0167739X18327687</a:t>
            </a:r>
            <a:endParaRPr lang="en-US" sz="1400" dirty="0"/>
          </a:p>
          <a:p>
            <a:pPr marL="76200" lvl="0" indent="0">
              <a:buNone/>
            </a:pPr>
            <a:endParaRPr lang="en-US" sz="16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2.</a:t>
            </a:r>
            <a:endParaRPr dirty="0">
              <a:solidFill>
                <a:schemeClr val="accent1"/>
              </a:solidFill>
            </a:endParaRPr>
          </a:p>
          <a:p>
            <a:pPr lvl="0"/>
            <a:r>
              <a:rPr lang="en" dirty="0"/>
              <a:t>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Challenges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2876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dirty="0"/>
              <a:t>So many columns!</a:t>
            </a:r>
          </a:p>
          <a:p>
            <a:pPr marL="76200" lvl="0" indent="0">
              <a:buNone/>
            </a:pPr>
            <a:r>
              <a:rPr lang="en-US" sz="1600" dirty="0"/>
              <a:t>Fortunately we had enough knowledge in the field to decide which columns to use and which to drop.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Resampling (in Dataset 1</a:t>
            </a:r>
            <a:r>
              <a:rPr lang="en-US" sz="2000" dirty="0" smtClean="0"/>
              <a:t>)!</a:t>
            </a:r>
            <a:endParaRPr lang="en-US" sz="2800" dirty="0"/>
          </a:p>
          <a:p>
            <a:pPr marL="76200" lvl="0" indent="0">
              <a:buNone/>
            </a:pPr>
            <a:r>
              <a:rPr lang="en-US" sz="1600" dirty="0" smtClean="0"/>
              <a:t>We also tried SMOTE method, but it was too resource consuming. It seems the 100% accuracy problem with Dataset 1 is because of unblaanced target varibale.</a:t>
            </a:r>
            <a:endParaRPr lang="en-US" sz="1600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67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F5C6B6C-6C92-4FEE-8A53-1EA7AA0CF6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Process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32CD44-E0E4-4C3A-8495-8443BD88B83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21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497</Words>
  <Application>Microsoft Office PowerPoint</Application>
  <PresentationFormat>On-screen Show (16:9)</PresentationFormat>
  <Paragraphs>129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Lato Light</vt:lpstr>
      <vt:lpstr>Arial</vt:lpstr>
      <vt:lpstr>Lato</vt:lpstr>
      <vt:lpstr>Calibri</vt:lpstr>
      <vt:lpstr>Lato Black</vt:lpstr>
      <vt:lpstr>Silvia template</vt:lpstr>
      <vt:lpstr>DDoS Botnet Attack Detection</vt:lpstr>
      <vt:lpstr>Contents</vt:lpstr>
      <vt:lpstr>1. Introduction</vt:lpstr>
      <vt:lpstr>Introduction</vt:lpstr>
      <vt:lpstr>Datasets</vt:lpstr>
      <vt:lpstr>Related Works</vt:lpstr>
      <vt:lpstr>2. Challenges</vt:lpstr>
      <vt:lpstr>Challenges</vt:lpstr>
      <vt:lpstr>3. Process Steps</vt:lpstr>
      <vt:lpstr>Dataset statistics</vt:lpstr>
      <vt:lpstr>P1. General data statistics</vt:lpstr>
      <vt:lpstr>P1. General data statistics</vt:lpstr>
      <vt:lpstr>Dropping some columns</vt:lpstr>
      <vt:lpstr>Categorical columns</vt:lpstr>
      <vt:lpstr>Correlation</vt:lpstr>
      <vt:lpstr>Correlation</vt:lpstr>
      <vt:lpstr>Resampling (Dataset 1)</vt:lpstr>
      <vt:lpstr>Resampling (Dataset 2)</vt:lpstr>
      <vt:lpstr>Preprocessing</vt:lpstr>
      <vt:lpstr>Models</vt:lpstr>
      <vt:lpstr>Evaluation (Dataset 1)</vt:lpstr>
      <vt:lpstr>DecisionTree (Dataset 1)</vt:lpstr>
      <vt:lpstr>Evaluation (Dataset 2)</vt:lpstr>
      <vt:lpstr>Improvements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Botnet Attack Detection</dc:title>
  <cp:lastModifiedBy>WhoYouAre</cp:lastModifiedBy>
  <cp:revision>76</cp:revision>
  <dcterms:modified xsi:type="dcterms:W3CDTF">2021-07-11T17:38:52Z</dcterms:modified>
</cp:coreProperties>
</file>